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693400" cy="7562850"/>
  <p:notesSz cx="10693400" cy="756285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6392">
          <p15:clr>
            <a:srgbClr val="A4A3A4"/>
          </p15:clr>
        </p15:guide>
        <p15:guide id="3" pos="4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2D5ABB26-0587-4C30-8999-92F81FD0307C}" styleName="No Style, No Grid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12700">
              <a:noFill/>
            </a:ln>
          </a:top>
          <a:bottom>
            <a:ln w="12700">
              <a:noFill/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  <a:tblStyle styleId="{D7AC3CCA-C797-4891-BE02-D94E43425B78}" styleName="Средний стиль 4">
    <a:wholeTbl>
      <a:tcTxStyle>
        <a:fontRef idx="minor">
          <a:srgbClr val="000000"/>
        </a:fontRef>
        <a:schemeClr val="dk1"/>
      </a:tcTxStyle>
      <a:tcStyle>
        <a:tcBdr>
          <a:left>
            <a:ln w="12700">
              <a:solidFill>
                <a:schemeClr val="dk1"/>
              </a:solidFill>
            </a:ln>
          </a:left>
          <a:right>
            <a:ln w="12700">
              <a:solidFill>
                <a:schemeClr val="dk1"/>
              </a:solidFill>
            </a:ln>
          </a:right>
          <a:top>
            <a:ln w="12700">
              <a:solidFill>
                <a:schemeClr val="dk1"/>
              </a:solidFill>
            </a:ln>
          </a:top>
          <a:bottom>
            <a:ln w="12700">
              <a:solidFill>
                <a:schemeClr val="dk1"/>
              </a:solidFill>
            </a:ln>
          </a:bottom>
          <a:insideH>
            <a:ln w="12700">
              <a:solidFill>
                <a:schemeClr val="dk1"/>
              </a:solidFill>
            </a:ln>
          </a:insideH>
          <a:insideV>
            <a:ln w="12700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  <a:fill>
          <a:solidFill>
            <a:schemeClr val="dk1">
              <a:tint val="4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25400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/>
        <a:fill>
          <a:solidFill>
            <a:schemeClr val="dk1">
              <a:tint val="20000"/>
            </a:schemeClr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6392"/>
        <p:guide pos="4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07515C48-389A-38BC-144E-ED7D02B7DA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EB4C0F8-0BC9-A7CD-FED0-FF884BFAD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9ABC4-173A-401B-B7CB-5854F0C1484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89DCA44-B950-C148-1BD6-A1D369940C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2AEB4C2-C405-222D-98AC-E773E5CE7B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929FE-6EF9-4A75-8467-4119ECF2F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401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878AD-9130-475C-A789-A78F528C2DD0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2AC5D-2152-40A4-8166-752324F7D9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848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EBB0050-4EE9-4425-BCAE-83167DFB7DE7}" type="datetime1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CBF7FFC-A09E-4109-B2E7-896E5BF57494}" type="datetime1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0F90B8-8873-46FE-8C2F-DA19213425AB}" type="datetime1">
              <a:rPr lang="en-US"/>
              <a:t>8/27/2024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F9A472-4FED-4F6F-9608-A796D099642C}" type="datetime1">
              <a:rPr lang="en-US"/>
              <a:t>8/27/2024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20455A-8A07-4EA9-B7C9-914B902FBF51}" type="datetime1">
              <a:rPr lang="en-US"/>
              <a:t>8/27/2024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3635755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134065-E08C-43D3-8098-38402FE8FF97}" type="datetime1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 bwMode="auto">
          <a:xfrm>
            <a:off x="546100" y="200025"/>
            <a:ext cx="9829799" cy="67510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47035">
              <a:lnSpc>
                <a:spcPct val="100000"/>
              </a:lnSpc>
              <a:spcBef>
                <a:spcPts val="95"/>
              </a:spcBef>
              <a:defRPr/>
            </a:pPr>
            <a:r>
              <a:rPr lang="ru-RU" sz="1000" b="1" spc="-10" dirty="0">
                <a:solidFill>
                  <a:srgbClr val="0A1F1D"/>
                </a:solidFill>
                <a:latin typeface="Arial"/>
                <a:cs typeface="Arial"/>
              </a:rPr>
              <a:t>                                  Порядок перехода между фондами</a:t>
            </a:r>
            <a:endParaRPr sz="1000" dirty="0">
              <a:latin typeface="Arial"/>
              <a:cs typeface="Arial"/>
            </a:endParaRPr>
          </a:p>
          <a:p>
            <a:pPr marL="12700" marR="5080" indent="359410" algn="just">
              <a:lnSpc>
                <a:spcPct val="103499"/>
              </a:lnSpc>
              <a:spcBef>
                <a:spcPts val="600"/>
              </a:spcBef>
              <a:defRPr/>
            </a:pPr>
            <a:r>
              <a:rPr sz="1000" spc="-55" dirty="0" err="1">
                <a:solidFill>
                  <a:srgbClr val="0A1F1D"/>
                </a:solidFill>
                <a:latin typeface="Arial"/>
                <a:cs typeface="Arial"/>
              </a:rPr>
              <a:t>До</a:t>
            </a:r>
            <a:r>
              <a:rPr sz="1000" spc="-5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обращения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30" dirty="0" err="1">
                <a:solidFill>
                  <a:srgbClr val="0A1F1D"/>
                </a:solidFill>
                <a:latin typeface="Arial"/>
                <a:cs typeface="Arial"/>
              </a:rPr>
              <a:t>за</a:t>
            </a:r>
            <a:r>
              <a:rPr sz="1000" spc="-3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установлением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накопительной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пенсии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,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срочной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пенсионной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выплаты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,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единовременной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выплаты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средств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пенсионных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накоплений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25" dirty="0" err="1">
                <a:solidFill>
                  <a:srgbClr val="0A1F1D"/>
                </a:solidFill>
                <a:latin typeface="Arial"/>
                <a:cs typeface="Arial"/>
              </a:rPr>
              <a:t>каждое</a:t>
            </a:r>
            <a:r>
              <a:rPr sz="1000" spc="-2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застрахованное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A1F1D"/>
                </a:solidFill>
                <a:latin typeface="Arial"/>
                <a:cs typeface="Arial"/>
              </a:rPr>
              <a:t>лицо</a:t>
            </a:r>
            <a:r>
              <a:rPr sz="100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имеет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право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на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переход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в </a:t>
            </a:r>
            <a:r>
              <a:rPr lang="ru-RU" sz="1000" spc="-10" dirty="0">
                <a:solidFill>
                  <a:srgbClr val="0A1F1D"/>
                </a:solidFill>
                <a:latin typeface="Arial"/>
                <a:cs typeface="Arial"/>
              </a:rPr>
              <a:t>другой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lang="ru-RU" sz="1000" spc="-10" dirty="0">
                <a:solidFill>
                  <a:srgbClr val="0A1F1D"/>
                </a:solidFill>
                <a:latin typeface="Arial"/>
                <a:cs typeface="Arial"/>
              </a:rPr>
              <a:t>негосударственный пенсионный фонд (</a:t>
            </a:r>
            <a:r>
              <a:rPr sz="1000" spc="-40" dirty="0">
                <a:solidFill>
                  <a:srgbClr val="0A1F1D"/>
                </a:solidFill>
                <a:latin typeface="Arial"/>
                <a:cs typeface="Arial"/>
              </a:rPr>
              <a:t>НПФ</a:t>
            </a:r>
            <a:r>
              <a:rPr lang="ru-RU" sz="1000" spc="-40" dirty="0">
                <a:solidFill>
                  <a:srgbClr val="0A1F1D"/>
                </a:solidFill>
                <a:latin typeface="Arial"/>
                <a:cs typeface="Arial"/>
              </a:rPr>
              <a:t>)</a:t>
            </a:r>
            <a:r>
              <a:rPr sz="1000" spc="-4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A1F1D"/>
                </a:solidFill>
                <a:latin typeface="Arial"/>
                <a:cs typeface="Arial"/>
              </a:rPr>
              <a:t>или</a:t>
            </a:r>
            <a:r>
              <a:rPr sz="100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Социальный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фонд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России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A1F1D"/>
                </a:solidFill>
                <a:latin typeface="Arial"/>
                <a:cs typeface="Arial"/>
              </a:rPr>
              <a:t>(СФР</a:t>
            </a:r>
            <a:r>
              <a:rPr lang="ru-RU" sz="1000" spc="-20" dirty="0">
                <a:solidFill>
                  <a:srgbClr val="0A1F1D"/>
                </a:solidFill>
                <a:latin typeface="Arial"/>
                <a:cs typeface="Arial"/>
              </a:rPr>
              <a:t>) </a:t>
            </a:r>
            <a:r>
              <a:rPr lang="ru-RU" sz="1000" spc="-2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не чаще одного раза в год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.</a:t>
            </a:r>
            <a:endParaRPr dirty="0"/>
          </a:p>
          <a:p>
            <a:pPr marL="12700" marR="5080" indent="359410" algn="just">
              <a:lnSpc>
                <a:spcPct val="103499"/>
              </a:lnSpc>
              <a:spcBef>
                <a:spcPts val="600"/>
              </a:spcBef>
              <a:defRPr/>
            </a:pPr>
            <a:r>
              <a:rPr lang="ru-RU" sz="1000" spc="-5" dirty="0">
                <a:solidFill>
                  <a:srgbClr val="0A1F1D"/>
                </a:solidFill>
                <a:latin typeface="Arial"/>
                <a:cs typeface="Arial"/>
              </a:rPr>
              <a:t>В соответствии с нормами законодательства текущий страховщик фиксирует размер средств пенсионных накоплений и результаты инвестирования средств пенсионных накоплений по состоянию на 31 декабря года, в котором истекает пятилетний срок с года поступления Ваших накоплений к текущему страховщику от предыдущего страховщика. Фиксирование суммы результатов инвестирования средств пенсионных накоплений на пенсионном счете накопительной пенсии осуществляется следующим образом : </a:t>
            </a:r>
          </a:p>
          <a:p>
            <a:pPr marL="12700" marR="5080" indent="359410" algn="just">
              <a:lnSpc>
                <a:spcPct val="103499"/>
              </a:lnSpc>
              <a:spcBef>
                <a:spcPts val="600"/>
              </a:spcBef>
              <a:defRPr/>
            </a:pPr>
            <a:endParaRPr dirty="0"/>
          </a:p>
          <a:p>
            <a:pPr marL="12700" marR="5080" indent="359410" algn="just">
              <a:lnSpc>
                <a:spcPct val="103499"/>
              </a:lnSpc>
              <a:spcBef>
                <a:spcPts val="800"/>
              </a:spcBef>
              <a:defRPr/>
            </a:pPr>
            <a:endParaRPr lang="ru-RU" sz="1000" spc="-5" dirty="0">
              <a:solidFill>
                <a:srgbClr val="0A1F1D"/>
              </a:solidFill>
              <a:latin typeface="Arial"/>
              <a:cs typeface="Arial"/>
            </a:endParaRPr>
          </a:p>
          <a:p>
            <a:pPr marL="12700" marR="5080" indent="359410" algn="just">
              <a:lnSpc>
                <a:spcPct val="103499"/>
              </a:lnSpc>
              <a:spcBef>
                <a:spcPts val="800"/>
              </a:spcBef>
              <a:defRPr/>
            </a:pPr>
            <a:endParaRPr lang="ru-RU" sz="1000" dirty="0">
              <a:latin typeface="Arial"/>
              <a:cs typeface="Arial"/>
            </a:endParaRPr>
          </a:p>
          <a:p>
            <a:pPr marL="12700" marR="5080" indent="359410" algn="just">
              <a:lnSpc>
                <a:spcPct val="103499"/>
              </a:lnSpc>
              <a:spcBef>
                <a:spcPts val="800"/>
              </a:spcBef>
              <a:defRPr/>
            </a:pPr>
            <a:endParaRPr lang="ru-RU" sz="1000" dirty="0">
              <a:latin typeface="Arial"/>
              <a:cs typeface="Arial"/>
            </a:endParaRPr>
          </a:p>
          <a:p>
            <a:pPr marL="12700" marR="5080" indent="359410" algn="just">
              <a:lnSpc>
                <a:spcPct val="103499"/>
              </a:lnSpc>
              <a:spcBef>
                <a:spcPts val="800"/>
              </a:spcBef>
              <a:defRPr/>
            </a:pPr>
            <a:endParaRPr lang="ru-RU" sz="1000" dirty="0">
              <a:latin typeface="Arial"/>
              <a:cs typeface="Arial"/>
            </a:endParaRPr>
          </a:p>
          <a:p>
            <a:pPr marL="12700" marR="5080" indent="359410" algn="just">
              <a:lnSpc>
                <a:spcPct val="103499"/>
              </a:lnSpc>
              <a:spcBef>
                <a:spcPts val="800"/>
              </a:spcBef>
              <a:defRPr/>
            </a:pPr>
            <a:endParaRPr lang="ru-RU" sz="1000" dirty="0">
              <a:latin typeface="Arial"/>
              <a:cs typeface="Arial"/>
            </a:endParaRPr>
          </a:p>
          <a:p>
            <a:pPr marL="12700" marR="5080" indent="359410" algn="just">
              <a:lnSpc>
                <a:spcPct val="103499"/>
              </a:lnSpc>
              <a:spcBef>
                <a:spcPts val="800"/>
              </a:spcBef>
              <a:defRPr/>
            </a:pPr>
            <a:endParaRPr lang="ru-RU" sz="1000" dirty="0">
              <a:latin typeface="Arial"/>
              <a:cs typeface="Arial"/>
            </a:endParaRPr>
          </a:p>
          <a:p>
            <a:pPr marL="12700" marR="5080" indent="359410" algn="just">
              <a:lnSpc>
                <a:spcPct val="103499"/>
              </a:lnSpc>
              <a:spcBef>
                <a:spcPts val="800"/>
              </a:spcBef>
              <a:defRPr/>
            </a:pPr>
            <a:endParaRPr lang="ru-RU" sz="1000" dirty="0">
              <a:latin typeface="Arial"/>
              <a:cs typeface="Arial"/>
            </a:endParaRPr>
          </a:p>
          <a:p>
            <a:pPr marL="12700" marR="5080" indent="359410" algn="just">
              <a:lnSpc>
                <a:spcPct val="103499"/>
              </a:lnSpc>
              <a:spcBef>
                <a:spcPts val="800"/>
              </a:spcBef>
              <a:defRPr/>
            </a:pPr>
            <a:endParaRPr lang="ru-RU" sz="1000" dirty="0">
              <a:latin typeface="Arial"/>
              <a:cs typeface="Arial"/>
            </a:endParaRPr>
          </a:p>
          <a:p>
            <a:pPr marL="12700" marR="5080" indent="359410" algn="just">
              <a:lnSpc>
                <a:spcPct val="103499"/>
              </a:lnSpc>
              <a:spcBef>
                <a:spcPts val="800"/>
              </a:spcBef>
              <a:defRPr/>
            </a:pPr>
            <a:endParaRPr lang="ru-RU" sz="1000" dirty="0">
              <a:latin typeface="Arial"/>
              <a:cs typeface="Arial"/>
            </a:endParaRPr>
          </a:p>
          <a:p>
            <a:pPr marL="12700" marR="6985" indent="360000" algn="just">
              <a:lnSpc>
                <a:spcPct val="104000"/>
              </a:lnSpc>
              <a:spcBef>
                <a:spcPts val="1200"/>
              </a:spcBef>
              <a:defRPr/>
            </a:pPr>
            <a:endParaRPr lang="ru-RU" sz="1000" spc="-40" dirty="0">
              <a:solidFill>
                <a:srgbClr val="0A1F1D"/>
              </a:solidFill>
              <a:highlight>
                <a:srgbClr val="FFFFFF"/>
              </a:highlight>
              <a:latin typeface="Arial"/>
              <a:cs typeface="Arial"/>
            </a:endParaRPr>
          </a:p>
          <a:p>
            <a:pPr marL="12700" marR="6985" indent="360000" algn="just">
              <a:lnSpc>
                <a:spcPct val="104000"/>
              </a:lnSpc>
              <a:spcBef>
                <a:spcPts val="1200"/>
              </a:spcBef>
              <a:defRPr/>
            </a:pPr>
            <a:r>
              <a:rPr lang="ru-RU" sz="1000" spc="-4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Д</a:t>
            </a:r>
            <a:r>
              <a:rPr sz="1000" spc="-4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ля</a:t>
            </a:r>
            <a:r>
              <a:rPr sz="1000" spc="3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перехода</a:t>
            </a:r>
            <a:r>
              <a:rPr sz="1000" spc="4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3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из</a:t>
            </a:r>
            <a:r>
              <a:rPr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ru-RU"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С</a:t>
            </a:r>
            <a:r>
              <a:rPr lang="ru-RU" sz="1000" spc="-3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ФР/НПФ</a:t>
            </a:r>
            <a:r>
              <a:rPr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в</a:t>
            </a:r>
            <a:r>
              <a:rPr lang="ru-RU"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другой НПФ</a:t>
            </a:r>
            <a:r>
              <a:rPr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необходимо</a:t>
            </a:r>
            <a:r>
              <a:rPr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заключить</a:t>
            </a:r>
            <a:r>
              <a:rPr lang="en-US"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ru-RU"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с НПФ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договор</a:t>
            </a:r>
            <a:r>
              <a:rPr lang="ru-RU" sz="1000" spc="-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об </a:t>
            </a:r>
            <a:r>
              <a:rPr lang="ru-RU"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обязательном пенсионном страховании (далее – договор об ОПС)</a:t>
            </a:r>
            <a:r>
              <a:rPr sz="1000" spc="3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и</a:t>
            </a:r>
            <a:r>
              <a:rPr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ru-RU"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подать</a:t>
            </a:r>
            <a:r>
              <a:rPr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в</a:t>
            </a:r>
            <a:r>
              <a:rPr sz="1000" spc="9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СФР</a:t>
            </a:r>
            <a:r>
              <a:rPr sz="1000" spc="3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заявление</a:t>
            </a:r>
            <a:r>
              <a:rPr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о</a:t>
            </a:r>
            <a:r>
              <a:rPr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переходе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(</a:t>
            </a: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или</a:t>
            </a:r>
            <a:r>
              <a:rPr sz="1000" spc="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ru-RU" sz="1000" spc="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заявление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о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досрочном</a:t>
            </a:r>
            <a:r>
              <a:rPr sz="1000" spc="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переходе</a:t>
            </a:r>
            <a:r>
              <a:rPr sz="1000" spc="-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).</a:t>
            </a:r>
            <a:endParaRPr sz="1000" dirty="0">
              <a:highlight>
                <a:srgbClr val="FFFFFF"/>
              </a:highlight>
              <a:latin typeface="Arial"/>
              <a:cs typeface="Arial"/>
            </a:endParaRPr>
          </a:p>
          <a:p>
            <a:pPr marL="12700" marR="6985" indent="360000" algn="just">
              <a:lnSpc>
                <a:spcPct val="104000"/>
              </a:lnSpc>
              <a:spcBef>
                <a:spcPts val="600"/>
              </a:spcBef>
              <a:defRPr/>
            </a:pPr>
            <a:r>
              <a:rPr lang="ru-RU" sz="1000" spc="-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Для перехода в СФР необходимо подать только заявление о переходе (или </a:t>
            </a:r>
            <a:r>
              <a:rPr lang="ru-RU"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заявление </a:t>
            </a:r>
            <a:r>
              <a:rPr lang="ru-RU" sz="1000" spc="-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о досрочном переходе) из НПФ в СФР. Заключение договора об ОПС в этом случае не требуется.</a:t>
            </a:r>
            <a:endParaRPr dirty="0">
              <a:highlight>
                <a:srgbClr val="FFFFFF"/>
              </a:highlight>
            </a:endParaRPr>
          </a:p>
          <a:p>
            <a:pPr marL="12700" marR="6985" indent="360000" algn="just">
              <a:lnSpc>
                <a:spcPct val="104000"/>
              </a:lnSpc>
              <a:spcBef>
                <a:spcPts val="600"/>
              </a:spcBef>
              <a:defRPr/>
            </a:pP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Заявление</a:t>
            </a:r>
            <a:r>
              <a:rPr sz="1000" spc="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2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можно</a:t>
            </a:r>
            <a:r>
              <a:rPr sz="1000" spc="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подать</a:t>
            </a:r>
            <a:r>
              <a:rPr sz="1000" spc="-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:</a:t>
            </a:r>
            <a:endParaRPr dirty="0"/>
          </a:p>
          <a:p>
            <a:pPr marL="184150" marR="6985" indent="-171450" algn="just">
              <a:lnSpc>
                <a:spcPct val="104000"/>
              </a:lnSpc>
              <a:spcBef>
                <a:spcPts val="300"/>
              </a:spcBef>
              <a:buFont typeface="Arial"/>
              <a:buChar char="•"/>
              <a:defRPr/>
            </a:pP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лично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или</a:t>
            </a:r>
            <a:r>
              <a:rPr sz="1000" spc="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через</a:t>
            </a:r>
            <a:r>
              <a:rPr sz="1000" spc="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ru-RU"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уполномоченного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представителя</a:t>
            </a:r>
            <a:r>
              <a:rPr lang="ru-RU"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, действующего на основании нотариально удостоверенной доверенности,</a:t>
            </a:r>
            <a:r>
              <a:rPr sz="1000" spc="2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в</a:t>
            </a:r>
            <a:r>
              <a:rPr sz="1000" spc="2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любом</a:t>
            </a:r>
            <a:r>
              <a:rPr sz="1000" spc="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отделении</a:t>
            </a:r>
            <a:r>
              <a:rPr sz="1000" spc="4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CФР;</a:t>
            </a:r>
            <a:endParaRPr sz="1000" dirty="0">
              <a:highlight>
                <a:srgbClr val="FFFFFF"/>
              </a:highlight>
              <a:latin typeface="Arial"/>
              <a:cs typeface="Arial"/>
            </a:endParaRPr>
          </a:p>
          <a:p>
            <a:pPr marL="184150" marR="6985" indent="-171450" algn="just">
              <a:lnSpc>
                <a:spcPct val="104000"/>
              </a:lnSpc>
              <a:spcBef>
                <a:spcPts val="300"/>
              </a:spcBef>
              <a:buFont typeface="Arial"/>
              <a:buChar char="•"/>
              <a:defRPr/>
            </a:pP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в</a:t>
            </a:r>
            <a:r>
              <a:rPr sz="1000" spc="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форме</a:t>
            </a:r>
            <a:r>
              <a:rPr sz="1000" spc="2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электронного</a:t>
            </a:r>
            <a:r>
              <a:rPr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документа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на</a:t>
            </a:r>
            <a:r>
              <a:rPr sz="1000" spc="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едином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портале</a:t>
            </a:r>
            <a:r>
              <a:rPr sz="1000" spc="2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ru-RU" sz="1000" spc="2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Госуслуг</a:t>
            </a:r>
            <a:r>
              <a:rPr sz="100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.</a:t>
            </a:r>
            <a:endParaRPr sz="1000" dirty="0">
              <a:highlight>
                <a:srgbClr val="FFFFFF"/>
              </a:highlight>
              <a:latin typeface="Arial"/>
              <a:cs typeface="Arial"/>
            </a:endParaRPr>
          </a:p>
          <a:p>
            <a:pPr marL="14400" indent="360000" algn="just">
              <a:lnSpc>
                <a:spcPct val="100000"/>
              </a:lnSpc>
              <a:spcBef>
                <a:spcPts val="840"/>
              </a:spcBef>
              <a:defRPr/>
            </a:pPr>
            <a:r>
              <a:rPr sz="1000" spc="-1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Любое</a:t>
            </a:r>
            <a:r>
              <a:rPr sz="1000" spc="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заявление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о</a:t>
            </a:r>
            <a:r>
              <a:rPr sz="1000" spc="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переходе</a:t>
            </a:r>
            <a:r>
              <a:rPr sz="1000" spc="2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необходимо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подавать</a:t>
            </a:r>
            <a:r>
              <a:rPr sz="1000" spc="2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в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год</a:t>
            </a:r>
            <a:r>
              <a:rPr sz="1000" spc="1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заключения</a:t>
            </a:r>
            <a:r>
              <a:rPr sz="1000" spc="3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договора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ru-RU"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об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ОПС</a:t>
            </a:r>
            <a:r>
              <a:rPr lang="ru-RU"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с НПФ, не позднее 1 декабря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.</a:t>
            </a:r>
            <a:endParaRPr sz="1000" dirty="0">
              <a:highlight>
                <a:srgbClr val="FFFFFF"/>
              </a:highlight>
              <a:latin typeface="Arial"/>
              <a:cs typeface="Arial"/>
            </a:endParaRPr>
          </a:p>
          <a:p>
            <a:pPr marL="171450" indent="-171450" algn="just">
              <a:lnSpc>
                <a:spcPct val="100000"/>
              </a:lnSpc>
              <a:spcBef>
                <a:spcPts val="300"/>
              </a:spcBef>
              <a:buFont typeface="Arial"/>
              <a:buChar char="•"/>
              <a:defRPr/>
            </a:pP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Если</a:t>
            </a:r>
            <a:r>
              <a:rPr lang="ru-RU" sz="1000" spc="3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Вы </a:t>
            </a: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подали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заявление</a:t>
            </a:r>
            <a:r>
              <a:rPr sz="1000" spc="2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о</a:t>
            </a:r>
            <a:r>
              <a:rPr sz="1000" spc="3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досрочном</a:t>
            </a:r>
            <a:r>
              <a:rPr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переходе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,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то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средства</a:t>
            </a:r>
            <a:r>
              <a:rPr sz="1000" spc="1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пенсионных</a:t>
            </a:r>
            <a:r>
              <a:rPr sz="1000" spc="3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накоплений</a:t>
            </a:r>
            <a:r>
              <a:rPr sz="1000" spc="2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поступят</a:t>
            </a:r>
            <a:r>
              <a:rPr sz="1000" spc="2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в</a:t>
            </a:r>
            <a:r>
              <a:rPr sz="1000" spc="2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ru-RU" sz="1000" spc="-3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ф</a:t>
            </a:r>
            <a:r>
              <a:rPr sz="1000" spc="-30" dirty="0" err="1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онд</a:t>
            </a:r>
            <a:r>
              <a:rPr sz="1000" spc="40" dirty="0">
                <a:solidFill>
                  <a:srgbClr val="0A1F1D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не</a:t>
            </a:r>
            <a:r>
              <a:rPr sz="1000" spc="2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5" dirty="0" err="1">
                <a:solidFill>
                  <a:srgbClr val="0A1F1D"/>
                </a:solidFill>
                <a:latin typeface="Arial"/>
                <a:cs typeface="Arial"/>
              </a:rPr>
              <a:t>позднее</a:t>
            </a:r>
            <a:r>
              <a:rPr sz="1000" spc="4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31</a:t>
            </a:r>
            <a:r>
              <a:rPr sz="1000" spc="2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марта</a:t>
            </a:r>
            <a:r>
              <a:rPr sz="1000" spc="2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года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, 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следующего</a:t>
            </a:r>
            <a:r>
              <a:rPr sz="1000" spc="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25" dirty="0" err="1">
                <a:solidFill>
                  <a:srgbClr val="0A1F1D"/>
                </a:solidFill>
                <a:latin typeface="Arial"/>
                <a:cs typeface="Arial"/>
              </a:rPr>
              <a:t>за</a:t>
            </a:r>
            <a:r>
              <a:rPr sz="1000" spc="1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5" dirty="0" err="1">
                <a:solidFill>
                  <a:srgbClr val="0A1F1D"/>
                </a:solidFill>
                <a:latin typeface="Arial"/>
                <a:cs typeface="Arial"/>
              </a:rPr>
              <a:t>годом</a:t>
            </a:r>
            <a:r>
              <a:rPr sz="1000" spc="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подачи</a:t>
            </a:r>
            <a:r>
              <a:rPr sz="1000" spc="1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заявления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.</a:t>
            </a:r>
            <a:endParaRPr lang="ru-RU" sz="1000" dirty="0">
              <a:latin typeface="Arial"/>
              <a:cs typeface="Arial"/>
            </a:endParaRPr>
          </a:p>
          <a:p>
            <a:pPr marL="171450" indent="-171450" algn="just">
              <a:lnSpc>
                <a:spcPct val="100000"/>
              </a:lnSpc>
              <a:spcBef>
                <a:spcPts val="300"/>
              </a:spcBef>
              <a:buFont typeface="Arial"/>
              <a:buChar char="•"/>
              <a:defRPr/>
            </a:pP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В</a:t>
            </a:r>
            <a:r>
              <a:rPr sz="1000" spc="3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случае</a:t>
            </a:r>
            <a:r>
              <a:rPr sz="1000" spc="3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подачи</a:t>
            </a:r>
            <a:r>
              <a:rPr sz="1000" spc="5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заявления</a:t>
            </a:r>
            <a:r>
              <a:rPr sz="1000" spc="4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о</a:t>
            </a:r>
            <a:r>
              <a:rPr sz="1000" spc="5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переходе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,</a:t>
            </a:r>
            <a:r>
              <a:rPr sz="1000" spc="4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средства</a:t>
            </a:r>
            <a:r>
              <a:rPr sz="1000" spc="6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пенсионных</a:t>
            </a:r>
            <a:r>
              <a:rPr sz="1000" spc="4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5" dirty="0" err="1">
                <a:solidFill>
                  <a:srgbClr val="0A1F1D"/>
                </a:solidFill>
                <a:latin typeface="Arial"/>
                <a:cs typeface="Arial"/>
              </a:rPr>
              <a:t>накоплений</a:t>
            </a:r>
            <a:r>
              <a:rPr sz="1000" spc="5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поступят</a:t>
            </a:r>
            <a:r>
              <a:rPr sz="1000" spc="4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в</a:t>
            </a:r>
            <a:r>
              <a:rPr sz="1000" spc="4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lang="ru-RU" sz="1000" spc="-30" dirty="0">
                <a:solidFill>
                  <a:srgbClr val="0A1F1D"/>
                </a:solidFill>
                <a:latin typeface="Arial"/>
                <a:cs typeface="Arial"/>
              </a:rPr>
              <a:t>ф</a:t>
            </a:r>
            <a:r>
              <a:rPr sz="1000" spc="-30" dirty="0" err="1">
                <a:solidFill>
                  <a:srgbClr val="0A1F1D"/>
                </a:solidFill>
                <a:latin typeface="Arial"/>
                <a:cs typeface="Arial"/>
              </a:rPr>
              <a:t>онд</a:t>
            </a:r>
            <a:r>
              <a:rPr sz="1000" spc="5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не</a:t>
            </a:r>
            <a:r>
              <a:rPr sz="1000" spc="4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позднее</a:t>
            </a:r>
            <a:r>
              <a:rPr sz="1000" spc="4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31</a:t>
            </a:r>
            <a:r>
              <a:rPr sz="1000" spc="5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A1F1D"/>
                </a:solidFill>
                <a:latin typeface="Arial"/>
                <a:cs typeface="Arial"/>
              </a:rPr>
              <a:t>марта</a:t>
            </a:r>
            <a:r>
              <a:rPr sz="1000" spc="5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года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,</a:t>
            </a:r>
            <a:r>
              <a:rPr sz="1000" spc="4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следующего</a:t>
            </a:r>
            <a:r>
              <a:rPr sz="1000" spc="4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30" dirty="0" err="1">
                <a:solidFill>
                  <a:srgbClr val="0A1F1D"/>
                </a:solidFill>
                <a:latin typeface="Arial"/>
                <a:cs typeface="Arial"/>
              </a:rPr>
              <a:t>за</a:t>
            </a:r>
            <a:r>
              <a:rPr sz="1000" spc="5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5" dirty="0" err="1">
                <a:solidFill>
                  <a:srgbClr val="0A1F1D"/>
                </a:solidFill>
                <a:latin typeface="Arial"/>
                <a:cs typeface="Arial"/>
              </a:rPr>
              <a:t>годом</a:t>
            </a:r>
            <a:r>
              <a:rPr sz="1000" spc="-15" dirty="0">
                <a:solidFill>
                  <a:srgbClr val="0A1F1D"/>
                </a:solidFill>
                <a:latin typeface="Arial"/>
                <a:cs typeface="Arial"/>
              </a:rPr>
              <a:t>, 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в</a:t>
            </a:r>
            <a:r>
              <a:rPr sz="1000" spc="1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20" dirty="0" err="1">
                <a:solidFill>
                  <a:srgbClr val="0A1F1D"/>
                </a:solidFill>
                <a:latin typeface="Arial"/>
                <a:cs typeface="Arial"/>
              </a:rPr>
              <a:t>котором</a:t>
            </a:r>
            <a:r>
              <a:rPr sz="1000" spc="1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5" dirty="0" err="1">
                <a:solidFill>
                  <a:srgbClr val="0A1F1D"/>
                </a:solidFill>
                <a:latin typeface="Arial"/>
                <a:cs typeface="Arial"/>
              </a:rPr>
              <a:t>истекает</a:t>
            </a:r>
            <a:r>
              <a:rPr sz="1000" spc="10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 err="1">
                <a:solidFill>
                  <a:srgbClr val="0A1F1D"/>
                </a:solidFill>
                <a:latin typeface="Arial"/>
                <a:cs typeface="Arial"/>
              </a:rPr>
              <a:t>пятилетний</a:t>
            </a:r>
            <a:r>
              <a:rPr sz="1000" spc="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20" dirty="0" err="1">
                <a:solidFill>
                  <a:srgbClr val="0A1F1D"/>
                </a:solidFill>
                <a:latin typeface="Arial"/>
                <a:cs typeface="Arial"/>
              </a:rPr>
              <a:t>срок</a:t>
            </a:r>
            <a:r>
              <a:rPr sz="1000" spc="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A1F1D"/>
                </a:solidFill>
                <a:latin typeface="Arial"/>
                <a:cs typeface="Arial"/>
              </a:rPr>
              <a:t>с</a:t>
            </a:r>
            <a:r>
              <a:rPr sz="1000" spc="1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года</a:t>
            </a:r>
            <a:r>
              <a:rPr sz="1000" spc="1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подачи</a:t>
            </a:r>
            <a:r>
              <a:rPr sz="1000" spc="15" dirty="0">
                <a:solidFill>
                  <a:srgbClr val="0A1F1D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0A1F1D"/>
                </a:solidFill>
                <a:latin typeface="Arial"/>
                <a:cs typeface="Arial"/>
              </a:rPr>
              <a:t>заявления</a:t>
            </a:r>
            <a:r>
              <a:rPr sz="1000" spc="-10" dirty="0">
                <a:solidFill>
                  <a:srgbClr val="0A1F1D"/>
                </a:solidFill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8013697" y="129231"/>
            <a:ext cx="29805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 sz="900">
              <a:latin typeface="Arial"/>
              <a:cs typeface="Arial"/>
            </a:endParaRPr>
          </a:p>
        </p:txBody>
      </p:sp>
      <p:graphicFrame>
        <p:nvGraphicFramePr>
          <p:cNvPr id="5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18495"/>
              </p:ext>
            </p:extLst>
          </p:nvPr>
        </p:nvGraphicFramePr>
        <p:xfrm>
          <a:off x="1752599" y="1876425"/>
          <a:ext cx="7023101" cy="2557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89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6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86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latin typeface="Proxima Nova Th"/>
                        </a:rPr>
                        <a:t>Год вступления в силу договора с текущим фондом</a:t>
                      </a:r>
                      <a:endParaRPr dirty="0"/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0">
                          <a:solidFill>
                            <a:schemeClr val="tx1"/>
                          </a:solidFill>
                          <a:latin typeface="Proxima Nova Th"/>
                        </a:rPr>
                        <a:t>Год первой фиксации инвестиционного дохода</a:t>
                      </a:r>
                      <a:endParaRPr/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0">
                          <a:solidFill>
                            <a:schemeClr val="tx1"/>
                          </a:solidFill>
                          <a:latin typeface="Proxima Nova Th"/>
                        </a:rPr>
                        <a:t>Год второй фиксации инвестиционного дохода</a:t>
                      </a:r>
                      <a:endParaRPr/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0">
                          <a:solidFill>
                            <a:schemeClr val="tx1"/>
                          </a:solidFill>
                          <a:latin typeface="Proxima Nova Th"/>
                        </a:rPr>
                        <a:t>Год третьей фиксации инвестиционного дохода</a:t>
                      </a:r>
                      <a:endParaRPr/>
                    </a:p>
                  </a:txBody>
                  <a:tcPr marL="36000" marR="36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dirty="0">
                          <a:latin typeface="Proxima Nova Rg"/>
                        </a:rPr>
                        <a:t>2011 и ранее</a:t>
                      </a:r>
                      <a:endParaRPr dirty="0"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2015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2020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2025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2012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2016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2021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2026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2013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2017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2022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2027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2014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2018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2023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2028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2015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2019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2024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2029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2016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2020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2025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2030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2017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2021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2026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2031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2018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2022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2027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2032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2019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2023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2028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2033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2020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2024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2029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2034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2021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2025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2030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2035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2022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2026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2031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2036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2023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2027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2032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2037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6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2024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2028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>
                          <a:latin typeface="Proxima Nova Rg"/>
                        </a:rPr>
                        <a:t>2033</a:t>
                      </a:r>
                      <a:endParaRPr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dirty="0">
                          <a:latin typeface="Proxima Nova Rg"/>
                        </a:rPr>
                        <a:t>2038</a:t>
                      </a:r>
                      <a:endParaRPr dirty="0"/>
                    </a:p>
                  </a:txBody>
                  <a:tcPr marL="36000" marR="3600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06626" y="2181225"/>
          <a:ext cx="9440675" cy="26699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1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sz="105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R="61594" algn="r">
                        <a:lnSpc>
                          <a:spcPts val="1175"/>
                        </a:lnSpc>
                        <a:defRPr/>
                      </a:pPr>
                      <a:r>
                        <a:rPr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Год</a:t>
                      </a:r>
                      <a:r>
                        <a:rPr sz="1000" b="1" spc="-6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предыдущего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R="62230" algn="r">
                        <a:lnSpc>
                          <a:spcPts val="1150"/>
                        </a:lnSpc>
                        <a:defRPr/>
                      </a:pPr>
                      <a:r>
                        <a:rPr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перехода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R="62865" algn="r">
                        <a:lnSpc>
                          <a:spcPts val="1150"/>
                        </a:lnSpc>
                        <a:defRPr/>
                      </a:pPr>
                      <a:r>
                        <a:rPr sz="1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Н</a:t>
                      </a:r>
                      <a:r>
                        <a:rPr sz="1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ПФ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86360" marR="1018540">
                        <a:lnSpc>
                          <a:spcPts val="1150"/>
                        </a:lnSpc>
                        <a:spcBef>
                          <a:spcPts val="55"/>
                        </a:spcBef>
                        <a:defRPr/>
                      </a:pPr>
                      <a:r>
                        <a:rPr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Год подачи </a:t>
                      </a:r>
                      <a:r>
                        <a:rPr sz="1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за</a:t>
                      </a:r>
                      <a:r>
                        <a:rPr sz="1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явл</a:t>
                      </a:r>
                      <a:r>
                        <a:rPr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ен</a:t>
                      </a:r>
                      <a:r>
                        <a:rPr sz="1000" b="1" spc="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я</a:t>
                      </a:r>
                      <a:r>
                        <a:rPr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о</a:t>
                      </a:r>
                      <a:endParaRPr lang="ru-RU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090"/>
                        </a:lnSpc>
                        <a:defRPr/>
                      </a:pPr>
                      <a:r>
                        <a:rPr lang="ru-RU"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досрочном</a:t>
                      </a:r>
                      <a:r>
                        <a:rPr lang="ru-RU" sz="1000" b="1" spc="-4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переходе</a:t>
                      </a:r>
                      <a:endParaRPr lang="ru-RU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defRPr/>
                      </a:pPr>
                      <a:r>
                        <a:rPr lang="ru-RU"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2011 </a:t>
                      </a:r>
                      <a:r>
                        <a:rPr lang="ru-RU" sz="1000" b="1" spc="-4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и ранее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  <a:p>
                      <a:pPr marL="17780" algn="ctr">
                        <a:lnSpc>
                          <a:spcPct val="100000"/>
                        </a:lnSpc>
                        <a:defRPr/>
                      </a:pPr>
                      <a:r>
                        <a:rPr lang="ru-RU"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2016</a:t>
                      </a:r>
                      <a:endParaRPr lang="ru-RU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17780" algn="ctr">
                        <a:lnSpc>
                          <a:spcPct val="100000"/>
                        </a:lnSpc>
                        <a:spcBef>
                          <a:spcPts val="25"/>
                        </a:spcBef>
                        <a:defRPr/>
                      </a:pPr>
                      <a:r>
                        <a:rPr lang="ru-RU"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2021</a:t>
                      </a:r>
                      <a:endParaRPr lang="ru-RU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defRPr/>
                      </a:pP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15875" algn="ctr">
                        <a:lnSpc>
                          <a:spcPct val="100000"/>
                        </a:lnSpc>
                        <a:defRPr/>
                      </a:pPr>
                      <a:r>
                        <a:rPr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2012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16510" algn="ctr">
                        <a:lnSpc>
                          <a:spcPct val="100000"/>
                        </a:lnSpc>
                        <a:spcBef>
                          <a:spcPts val="25"/>
                        </a:spcBef>
                        <a:defRPr/>
                      </a:pPr>
                      <a:r>
                        <a:rPr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2017</a:t>
                      </a:r>
                      <a:endParaRPr lang="ru-RU" sz="1000" b="1" spc="-1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16510" algn="ctr">
                        <a:lnSpc>
                          <a:spcPct val="100000"/>
                        </a:lnSpc>
                        <a:spcBef>
                          <a:spcPts val="25"/>
                        </a:spcBef>
                        <a:defRPr/>
                      </a:pPr>
                      <a:r>
                        <a:rPr lang="ru-RU"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2022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defRPr/>
                      </a:pP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19050" algn="ctr">
                        <a:lnSpc>
                          <a:spcPct val="100000"/>
                        </a:lnSpc>
                        <a:defRPr/>
                      </a:pPr>
                      <a:r>
                        <a:rPr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2013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  <a:spcBef>
                          <a:spcPts val="25"/>
                        </a:spcBef>
                        <a:defRPr/>
                      </a:pPr>
                      <a:r>
                        <a:rPr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lang="ru-RU" sz="1000" b="1" spc="-1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  <a:spcBef>
                          <a:spcPts val="25"/>
                        </a:spcBef>
                        <a:defRPr/>
                      </a:pPr>
                      <a:r>
                        <a:rPr lang="ru-RU"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2023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defRPr/>
                      </a:pP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19050" algn="ctr">
                        <a:lnSpc>
                          <a:spcPct val="100000"/>
                        </a:lnSpc>
                        <a:defRPr/>
                      </a:pPr>
                      <a:r>
                        <a:rPr lang="ru-RU"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2014</a:t>
                      </a:r>
                      <a:endParaRPr lang="ru-RU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  <a:spcBef>
                          <a:spcPts val="25"/>
                        </a:spcBef>
                        <a:defRPr/>
                      </a:pPr>
                      <a:r>
                        <a:rPr lang="ru-RU"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2019</a:t>
                      </a:r>
                      <a:br>
                        <a:rPr lang="ru-RU"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</a:br>
                      <a:r>
                        <a:rPr lang="ru-RU"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defRPr/>
                      </a:pP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17780" algn="ctr">
                        <a:lnSpc>
                          <a:spcPct val="100000"/>
                        </a:lnSpc>
                        <a:defRPr/>
                      </a:pPr>
                      <a:r>
                        <a:rPr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201</a:t>
                      </a:r>
                      <a:r>
                        <a:rPr lang="ru-RU" sz="1000" b="1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17780" algn="ctr">
                        <a:lnSpc>
                          <a:spcPct val="100000"/>
                        </a:lnSpc>
                        <a:spcBef>
                          <a:spcPts val="25"/>
                        </a:spcBef>
                        <a:defRPr/>
                      </a:pPr>
                      <a:r>
                        <a:rPr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ru-RU"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2024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0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Потеря дохода</a:t>
                      </a:r>
                      <a:r>
                        <a:rPr lang="ru-RU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000" spc="-3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за </a:t>
                      </a:r>
                      <a:r>
                        <a:rPr lang="ru-RU" sz="1000" spc="-2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000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последние</a:t>
                      </a:r>
                      <a:r>
                        <a:rPr lang="ru-RU" sz="1000" spc="-3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000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lang="ru-RU" sz="1000" spc="-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года</a:t>
                      </a:r>
                      <a:endParaRPr lang="ru-RU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40335" indent="-7620">
                        <a:lnSpc>
                          <a:spcPct val="103000"/>
                        </a:lnSpc>
                        <a:defRPr/>
                      </a:pPr>
                      <a:r>
                        <a:rPr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Потеря</a:t>
                      </a:r>
                      <a:r>
                        <a:rPr sz="1000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дохода</a:t>
                      </a:r>
                      <a:r>
                        <a:rPr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3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за </a:t>
                      </a:r>
                      <a:r>
                        <a:rPr sz="1000" spc="-2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последние</a:t>
                      </a:r>
                      <a:r>
                        <a:rPr sz="1000" spc="-3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ru-RU" sz="1000" spc="-3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1000" spc="-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года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Sans Serif"/>
                        <a:cs typeface="Microsoft Sans Serif"/>
                      </a:endParaRPr>
                    </a:p>
                  </a:txBody>
                  <a:tcPr marL="0" marR="0" marT="4445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40335" lvl="0" indent="-7620" defTabSz="91440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Потеря дохода за  последние </a:t>
                      </a:r>
                      <a:r>
                        <a:rPr lang="ru-RU"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2</a:t>
                      </a:r>
                      <a:r>
                        <a:rPr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 года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40335" lvl="0" indent="-7620" defTabSz="91440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Потеря дохода за  последний год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spc="-5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Без потери</a:t>
                      </a:r>
                      <a:endParaRPr sz="1000" b="1" spc="-5">
                        <a:solidFill>
                          <a:schemeClr val="bg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rgbClr val="7121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2025</a:t>
                      </a:r>
                      <a:endParaRPr lang="ru-RU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spc="-5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Без</a:t>
                      </a:r>
                      <a:r>
                        <a:rPr lang="ru-RU" sz="1000" b="1" spc="-55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000" b="1" spc="-5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потери</a:t>
                      </a:r>
                      <a:endParaRPr sz="10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rgbClr val="712156"/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40335" lvl="0" indent="-7620" defTabSz="91440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Потеря дохода</a:t>
                      </a:r>
                      <a:r>
                        <a:rPr lang="ru-RU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ru-RU" sz="1000" spc="-3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за </a:t>
                      </a:r>
                      <a:r>
                        <a:rPr lang="ru-RU" sz="1000" spc="-2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ru-RU" sz="1000" spc="-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последние</a:t>
                      </a:r>
                      <a:r>
                        <a:rPr lang="ru-RU" sz="1000" spc="-3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 4</a:t>
                      </a:r>
                      <a:r>
                        <a:rPr lang="ru-RU" sz="1000" spc="-2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ru-RU"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года</a:t>
                      </a: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Sans Serif"/>
                        <a:cs typeface="Microsoft Sans Serif"/>
                      </a:endParaRPr>
                    </a:p>
                  </a:txBody>
                  <a:tcPr marL="0" marR="0" marT="4445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40335" lvl="0" indent="-7620" defTabSz="91440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Потеря дохода за  последние </a:t>
                      </a:r>
                      <a:r>
                        <a:rPr lang="ru-RU"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3</a:t>
                      </a:r>
                      <a:r>
                        <a:rPr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 года</a:t>
                      </a:r>
                      <a:endParaRPr/>
                    </a:p>
                  </a:txBody>
                  <a:tcPr marL="0" marR="0" marT="4445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40335" lvl="0" indent="-7620" defTabSz="91440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Потеря дохода за  последние 2 года</a:t>
                      </a:r>
                      <a:endParaRPr/>
                    </a:p>
                  </a:txBody>
                  <a:tcPr marL="0" marR="0" marT="4445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40335" lvl="0" indent="-7620" defTabSz="91440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Потеря дохода за  последний год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628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2026</a:t>
                      </a:r>
                      <a:endParaRPr lang="ru-RU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40335" lvl="0" indent="-7620" defTabSz="91440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Потеря дохода за  последний год</a:t>
                      </a:r>
                      <a:endParaRPr/>
                    </a:p>
                  </a:txBody>
                  <a:tcPr marL="0" marR="0" marT="4445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spc="-5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Без потери</a:t>
                      </a:r>
                      <a:endParaRPr/>
                    </a:p>
                  </a:txBody>
                  <a:tcPr marL="0" marR="0" marT="4445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rgbClr val="712156"/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40335" lvl="0" indent="-7620" defTabSz="91440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Потеря дохода за  последние 4 года</a:t>
                      </a:r>
                      <a:endParaRPr sz="1000" spc="-1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Sans Serif"/>
                        <a:ea typeface="+mn-ea"/>
                        <a:cs typeface="Microsoft Sans Serif"/>
                      </a:endParaRPr>
                    </a:p>
                  </a:txBody>
                  <a:tcPr marL="0" marR="0" marT="4445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40335" lvl="0" indent="-7620" defTabSz="91440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Потеря дохода за  последние 3 года</a:t>
                      </a:r>
                      <a:endParaRPr/>
                    </a:p>
                  </a:txBody>
                  <a:tcPr marL="0" marR="0" marT="4445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40335" lvl="0" indent="-7620" defTabSz="91440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sz="1000" spc="-1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Потеря дохода за  последние 2 года</a:t>
                      </a:r>
                      <a:endParaRPr/>
                    </a:p>
                  </a:txBody>
                  <a:tcPr marL="0" marR="0" marT="4445" marB="0" anchor="ctr">
                    <a:lnL w="12700" algn="ctr">
                      <a:solidFill>
                        <a:schemeClr val="bg1">
                          <a:lumMod val="50000"/>
                        </a:schemeClr>
                      </a:solidFill>
                    </a:lnL>
                    <a:lnR w="12700" algn="ctr">
                      <a:solidFill>
                        <a:schemeClr val="bg1">
                          <a:lumMod val="50000"/>
                        </a:schemeClr>
                      </a:solidFill>
                    </a:lnR>
                    <a:lnT w="12700" algn="ctr">
                      <a:solidFill>
                        <a:schemeClr val="bg1">
                          <a:lumMod val="50000"/>
                        </a:schemeClr>
                      </a:solidFill>
                    </a:lnT>
                    <a:lnB w="12700" algn="ctr">
                      <a:solidFill>
                        <a:schemeClr val="bg1">
                          <a:lumMod val="50000"/>
                        </a:schemeClr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 bwMode="auto">
          <a:xfrm>
            <a:off x="698499" y="5000625"/>
            <a:ext cx="9449516" cy="646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  <a:defRPr/>
            </a:pPr>
            <a:r>
              <a:rPr lang="ru-RU" sz="1000" b="1" spc="-40">
                <a:latin typeface="Arial"/>
                <a:cs typeface="Arial"/>
              </a:rPr>
              <a:t>2. По заявлению о переходе.</a:t>
            </a:r>
            <a:endParaRPr lang="ru-RU" sz="1000" spc="-5"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95"/>
              </a:spcBef>
              <a:defRPr/>
            </a:pPr>
            <a:r>
              <a:rPr sz="1000" spc="-5">
                <a:latin typeface="Arial"/>
                <a:cs typeface="Arial"/>
              </a:rPr>
              <a:t>В</a:t>
            </a:r>
            <a:r>
              <a:rPr sz="1000" spc="1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случае</a:t>
            </a:r>
            <a:r>
              <a:rPr sz="1000" spc="20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подачи</a:t>
            </a:r>
            <a:r>
              <a:rPr sz="1000" spc="20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заявления</a:t>
            </a:r>
            <a:r>
              <a:rPr sz="1000" spc="2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о</a:t>
            </a:r>
            <a:r>
              <a:rPr sz="1000" spc="15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переходе</a:t>
            </a:r>
            <a:r>
              <a:rPr sz="1000" spc="2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в</a:t>
            </a:r>
            <a:r>
              <a:rPr sz="1000" spc="15">
                <a:latin typeface="Arial"/>
                <a:cs typeface="Arial"/>
              </a:rPr>
              <a:t> </a:t>
            </a:r>
            <a:r>
              <a:rPr sz="1000" spc="-35">
                <a:latin typeface="Arial"/>
                <a:cs typeface="Arial"/>
              </a:rPr>
              <a:t>НПФ</a:t>
            </a:r>
            <a:r>
              <a:rPr sz="1000" spc="2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перевод</a:t>
            </a:r>
            <a:r>
              <a:rPr sz="1000" spc="15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пенсионных</a:t>
            </a:r>
            <a:r>
              <a:rPr sz="1000" spc="25">
                <a:latin typeface="Arial"/>
                <a:cs typeface="Arial"/>
              </a:rPr>
              <a:t> </a:t>
            </a:r>
            <a:r>
              <a:rPr sz="1000" spc="-15">
                <a:latin typeface="Arial"/>
                <a:cs typeface="Arial"/>
              </a:rPr>
              <a:t>накоплений</a:t>
            </a:r>
            <a:r>
              <a:rPr sz="1000" spc="2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осуществляется</a:t>
            </a:r>
            <a:r>
              <a:rPr sz="1000" spc="30">
                <a:latin typeface="Arial"/>
                <a:cs typeface="Arial"/>
              </a:rPr>
              <a:t> </a:t>
            </a:r>
            <a:r>
              <a:rPr sz="1000" spc="-15">
                <a:latin typeface="Arial"/>
                <a:cs typeface="Arial"/>
              </a:rPr>
              <a:t>через</a:t>
            </a:r>
            <a:r>
              <a:rPr sz="1000" spc="20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пять</a:t>
            </a:r>
            <a:r>
              <a:rPr sz="1000" spc="25">
                <a:latin typeface="Arial"/>
                <a:cs typeface="Arial"/>
              </a:rPr>
              <a:t> </a:t>
            </a:r>
            <a:r>
              <a:rPr sz="1000">
                <a:latin typeface="Arial"/>
                <a:cs typeface="Arial"/>
              </a:rPr>
              <a:t>лет</a:t>
            </a:r>
            <a:r>
              <a:rPr sz="1000" spc="2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после</a:t>
            </a:r>
            <a:r>
              <a:rPr sz="1000" spc="20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года</a:t>
            </a:r>
            <a:r>
              <a:rPr sz="1000" spc="20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подачи</a:t>
            </a:r>
            <a:r>
              <a:rPr sz="1000" spc="25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заявления.</a:t>
            </a:r>
            <a:endParaRPr lang="ru-RU" sz="1000"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95"/>
              </a:spcBef>
              <a:defRPr/>
            </a:pPr>
            <a:r>
              <a:rPr sz="1000" spc="-10">
                <a:latin typeface="Arial"/>
                <a:cs typeface="Arial"/>
              </a:rPr>
              <a:t>Например,</a:t>
            </a:r>
            <a:r>
              <a:rPr sz="1000" spc="-15">
                <a:latin typeface="Arial"/>
                <a:cs typeface="Arial"/>
              </a:rPr>
              <a:t> </a:t>
            </a:r>
            <a:r>
              <a:rPr sz="1000">
                <a:latin typeface="Arial"/>
                <a:cs typeface="Arial"/>
              </a:rPr>
              <a:t>если</a:t>
            </a:r>
            <a:r>
              <a:rPr sz="1000" spc="-15">
                <a:latin typeface="Arial"/>
                <a:cs typeface="Arial"/>
              </a:rPr>
              <a:t> </a:t>
            </a:r>
            <a:r>
              <a:rPr lang="ru-RU" sz="1000" spc="-5">
                <a:latin typeface="Arial"/>
                <a:cs typeface="Arial"/>
              </a:rPr>
              <a:t>В</a:t>
            </a:r>
            <a:r>
              <a:rPr sz="1000" spc="-5">
                <a:latin typeface="Arial"/>
                <a:cs typeface="Arial"/>
              </a:rPr>
              <a:t>ы</a:t>
            </a:r>
            <a:r>
              <a:rPr sz="1000" spc="5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в</a:t>
            </a:r>
            <a:r>
              <a:rPr sz="1000" spc="-1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202</a:t>
            </a:r>
            <a:r>
              <a:rPr lang="ru-RU" sz="1000" spc="-5">
                <a:latin typeface="Arial"/>
                <a:cs typeface="Arial"/>
              </a:rPr>
              <a:t>4</a:t>
            </a:r>
            <a:r>
              <a:rPr sz="1000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году</a:t>
            </a:r>
            <a:r>
              <a:rPr sz="1000" spc="-5">
                <a:latin typeface="Arial"/>
                <a:cs typeface="Arial"/>
              </a:rPr>
              <a:t> подали</a:t>
            </a:r>
            <a:r>
              <a:rPr sz="1000" spc="-10">
                <a:latin typeface="Arial"/>
                <a:cs typeface="Arial"/>
              </a:rPr>
              <a:t> заявление</a:t>
            </a:r>
            <a:r>
              <a:rPr sz="1000" spc="-15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о</a:t>
            </a:r>
            <a:r>
              <a:rPr sz="1000" spc="10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переходе,</a:t>
            </a:r>
            <a:r>
              <a:rPr sz="1000" spc="5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то</a:t>
            </a:r>
            <a:r>
              <a:rPr sz="1000" spc="-15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при</a:t>
            </a:r>
            <a:r>
              <a:rPr sz="1000" spc="-5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положительном</a:t>
            </a:r>
            <a:r>
              <a:rPr sz="100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рассмотрении</a:t>
            </a:r>
            <a:r>
              <a:rPr sz="1000" spc="-15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заявления</a:t>
            </a:r>
            <a:r>
              <a:rPr sz="1000" spc="-1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в</a:t>
            </a:r>
            <a:r>
              <a:rPr sz="1000" spc="45">
                <a:latin typeface="Arial"/>
                <a:cs typeface="Arial"/>
              </a:rPr>
              <a:t> </a:t>
            </a:r>
            <a:r>
              <a:rPr sz="1000" spc="-25">
                <a:latin typeface="Arial"/>
                <a:cs typeface="Arial"/>
              </a:rPr>
              <a:t>СФР</a:t>
            </a:r>
            <a:r>
              <a:rPr sz="1000" spc="-1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перевод</a:t>
            </a:r>
            <a:r>
              <a:rPr sz="1000"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ru-RU" sz="1000">
                <a:highlight>
                  <a:srgbClr val="FFFFFF"/>
                </a:highlight>
                <a:latin typeface="Arial"/>
                <a:cs typeface="Arial"/>
              </a:rPr>
              <a:t>В</a:t>
            </a:r>
            <a:r>
              <a:rPr sz="1000" spc="-5">
                <a:highlight>
                  <a:srgbClr val="FFFFFF"/>
                </a:highlight>
                <a:latin typeface="Arial"/>
                <a:cs typeface="Arial"/>
              </a:rPr>
              <a:t>аши</a:t>
            </a:r>
            <a:r>
              <a:rPr sz="1000" spc="-4">
                <a:latin typeface="Arial"/>
                <a:cs typeface="Arial"/>
              </a:rPr>
              <a:t>х</a:t>
            </a:r>
            <a:r>
              <a:rPr sz="1000" spc="-5">
                <a:latin typeface="Arial"/>
                <a:cs typeface="Arial"/>
              </a:rPr>
              <a:t> </a:t>
            </a:r>
            <a:r>
              <a:rPr sz="1000" spc="-15">
                <a:latin typeface="Arial"/>
                <a:cs typeface="Arial"/>
              </a:rPr>
              <a:t>накоплений </a:t>
            </a:r>
            <a:r>
              <a:rPr sz="1000" spc="-1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в</a:t>
            </a:r>
            <a:r>
              <a:rPr sz="1000" spc="10">
                <a:latin typeface="Arial"/>
                <a:cs typeface="Arial"/>
              </a:rPr>
              <a:t> </a:t>
            </a:r>
            <a:r>
              <a:rPr sz="1000" spc="-40">
                <a:latin typeface="Arial"/>
                <a:cs typeface="Arial"/>
              </a:rPr>
              <a:t>НПФ</a:t>
            </a:r>
            <a:r>
              <a:rPr sz="1000" spc="10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произойдет</a:t>
            </a:r>
            <a:r>
              <a:rPr sz="1000" spc="1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в</a:t>
            </a:r>
            <a:r>
              <a:rPr sz="1000" spc="15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202</a:t>
            </a:r>
            <a:r>
              <a:rPr lang="ru-RU" sz="1000" spc="-5">
                <a:latin typeface="Arial"/>
                <a:cs typeface="Arial"/>
              </a:rPr>
              <a:t>9</a:t>
            </a:r>
            <a:r>
              <a:rPr sz="1000" spc="15">
                <a:latin typeface="Arial"/>
                <a:cs typeface="Arial"/>
              </a:rPr>
              <a:t> </a:t>
            </a:r>
            <a:r>
              <a:rPr sz="1000" spc="-15">
                <a:latin typeface="Arial"/>
                <a:cs typeface="Arial"/>
              </a:rPr>
              <a:t>году</a:t>
            </a:r>
            <a:r>
              <a:rPr sz="1000" spc="15">
                <a:latin typeface="Arial"/>
                <a:cs typeface="Arial"/>
              </a:rPr>
              <a:t> </a:t>
            </a:r>
            <a:r>
              <a:rPr sz="1000" spc="-20">
                <a:latin typeface="Arial"/>
                <a:cs typeface="Arial"/>
              </a:rPr>
              <a:t>без</a:t>
            </a:r>
            <a:r>
              <a:rPr sz="1000" spc="20">
                <a:latin typeface="Arial"/>
                <a:cs typeface="Arial"/>
              </a:rPr>
              <a:t> </a:t>
            </a:r>
            <a:r>
              <a:rPr sz="1000" spc="-5">
                <a:latin typeface="Arial"/>
                <a:cs typeface="Arial"/>
              </a:rPr>
              <a:t>потери</a:t>
            </a:r>
            <a:r>
              <a:rPr sz="1000" spc="5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инвестиционного</a:t>
            </a:r>
            <a:r>
              <a:rPr sz="1000" spc="15">
                <a:latin typeface="Arial"/>
                <a:cs typeface="Arial"/>
              </a:rPr>
              <a:t> </a:t>
            </a:r>
            <a:r>
              <a:rPr sz="1000" spc="-10">
                <a:latin typeface="Arial"/>
                <a:cs typeface="Arial"/>
              </a:rPr>
              <a:t>дохода.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626361" y="126070"/>
            <a:ext cx="9826097" cy="203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71450">
              <a:spcBef>
                <a:spcPts val="600"/>
              </a:spcBef>
              <a:buClr>
                <a:srgbClr val="712156"/>
              </a:buClr>
              <a:buFont typeface="Arial"/>
              <a:buChar char="•"/>
              <a:defRPr/>
            </a:pPr>
            <a:r>
              <a:rPr lang="ru-RU" sz="1000" b="1" spc="-10">
                <a:latin typeface="Arial"/>
                <a:cs typeface="Arial"/>
              </a:rPr>
              <a:t>Застрахованное</a:t>
            </a:r>
            <a:r>
              <a:rPr lang="ru-RU" sz="1000" b="1" spc="25">
                <a:latin typeface="Arial"/>
                <a:cs typeface="Arial"/>
              </a:rPr>
              <a:t> </a:t>
            </a:r>
            <a:r>
              <a:rPr lang="ru-RU" sz="1000" b="1">
                <a:latin typeface="Arial"/>
                <a:cs typeface="Arial"/>
              </a:rPr>
              <a:t>лицо</a:t>
            </a:r>
            <a:r>
              <a:rPr lang="ru-RU" sz="1000" b="1" spc="30">
                <a:latin typeface="Arial"/>
                <a:cs typeface="Arial"/>
              </a:rPr>
              <a:t> </a:t>
            </a:r>
            <a:r>
              <a:rPr lang="ru-RU" sz="1000" spc="-5">
                <a:latin typeface="Arial"/>
                <a:cs typeface="Arial"/>
              </a:rPr>
              <a:t>в</a:t>
            </a:r>
            <a:r>
              <a:rPr lang="ru-RU" sz="1000" spc="25">
                <a:latin typeface="Arial"/>
                <a:cs typeface="Arial"/>
              </a:rPr>
              <a:t> </a:t>
            </a:r>
            <a:r>
              <a:rPr lang="ru-RU" sz="1000" spc="-5">
                <a:latin typeface="Arial"/>
                <a:cs typeface="Arial"/>
              </a:rPr>
              <a:t>случае</a:t>
            </a:r>
            <a:r>
              <a:rPr lang="ru-RU" sz="1000" spc="45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подачи</a:t>
            </a:r>
            <a:r>
              <a:rPr lang="ru-RU" sz="1000" spc="30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заявления</a:t>
            </a:r>
            <a:r>
              <a:rPr lang="ru-RU" sz="1000" spc="45">
                <a:latin typeface="Arial"/>
                <a:cs typeface="Arial"/>
              </a:rPr>
              <a:t> </a:t>
            </a:r>
            <a:r>
              <a:rPr lang="ru-RU" sz="1000" spc="-5">
                <a:latin typeface="Arial"/>
                <a:cs typeface="Arial"/>
              </a:rPr>
              <a:t>о</a:t>
            </a:r>
            <a:r>
              <a:rPr lang="ru-RU" sz="1000" spc="25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переходе</a:t>
            </a:r>
            <a:r>
              <a:rPr lang="ru-RU" sz="1000" spc="45">
                <a:latin typeface="Arial"/>
                <a:cs typeface="Arial"/>
              </a:rPr>
              <a:t> </a:t>
            </a:r>
            <a:r>
              <a:rPr lang="ru-RU" sz="1000" spc="-20">
                <a:latin typeface="Arial"/>
                <a:cs typeface="Arial"/>
              </a:rPr>
              <a:t>может</a:t>
            </a:r>
            <a:r>
              <a:rPr lang="ru-RU" sz="1000" spc="45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воспользоваться</a:t>
            </a:r>
            <a:r>
              <a:rPr lang="ru-RU" sz="1000" spc="35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правом</a:t>
            </a:r>
            <a:r>
              <a:rPr lang="ru-RU" sz="1000" spc="30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на</a:t>
            </a:r>
            <a:r>
              <a:rPr lang="ru-RU" sz="1000" spc="35">
                <a:latin typeface="Arial"/>
                <a:cs typeface="Arial"/>
              </a:rPr>
              <a:t> </a:t>
            </a:r>
            <a:r>
              <a:rPr lang="ru-RU" sz="1000" spc="-15">
                <a:latin typeface="Arial"/>
                <a:cs typeface="Arial"/>
              </a:rPr>
              <a:t>замену</a:t>
            </a:r>
            <a:r>
              <a:rPr lang="ru-RU" sz="1000" spc="40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выбранного</a:t>
            </a:r>
            <a:r>
              <a:rPr lang="ru-RU" sz="1000" spc="25">
                <a:latin typeface="Arial"/>
                <a:cs typeface="Arial"/>
              </a:rPr>
              <a:t> </a:t>
            </a:r>
            <a:r>
              <a:rPr lang="ru-RU" sz="1000" spc="-15">
                <a:latin typeface="Arial"/>
                <a:cs typeface="Arial"/>
              </a:rPr>
              <a:t>им</a:t>
            </a:r>
            <a:r>
              <a:rPr lang="ru-RU" sz="1000" spc="35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страховщика</a:t>
            </a:r>
            <a:r>
              <a:rPr lang="ru-RU" sz="1000" spc="30">
                <a:latin typeface="Arial"/>
                <a:cs typeface="Arial"/>
              </a:rPr>
              <a:t> </a:t>
            </a:r>
            <a:r>
              <a:rPr lang="ru-RU" sz="1000">
                <a:latin typeface="Arial"/>
                <a:cs typeface="Arial"/>
              </a:rPr>
              <a:t>путем </a:t>
            </a:r>
            <a:r>
              <a:rPr lang="ru-RU" sz="1000" spc="-10">
                <a:latin typeface="Arial"/>
                <a:cs typeface="Arial"/>
              </a:rPr>
              <a:t>подачи</a:t>
            </a:r>
            <a:r>
              <a:rPr lang="ru-RU" sz="1000" spc="30">
                <a:latin typeface="Arial"/>
                <a:cs typeface="Arial"/>
              </a:rPr>
              <a:t> </a:t>
            </a:r>
            <a:r>
              <a:rPr lang="ru-RU" sz="1000" spc="-5">
                <a:latin typeface="Arial"/>
                <a:cs typeface="Arial"/>
              </a:rPr>
              <a:t>в </a:t>
            </a:r>
            <a:r>
              <a:rPr lang="ru-RU" sz="1000">
                <a:latin typeface="Arial"/>
                <a:cs typeface="Arial"/>
              </a:rPr>
              <a:t> </a:t>
            </a:r>
            <a:r>
              <a:rPr lang="ru-RU" sz="1000" spc="-35">
                <a:latin typeface="Arial"/>
                <a:cs typeface="Arial"/>
              </a:rPr>
              <a:t>CФР</a:t>
            </a:r>
            <a:r>
              <a:rPr lang="ru-RU" sz="1000">
                <a:latin typeface="Arial"/>
                <a:cs typeface="Arial"/>
              </a:rPr>
              <a:t> </a:t>
            </a:r>
            <a:r>
              <a:rPr lang="ru-RU" sz="1000" spc="-5">
                <a:latin typeface="Arial"/>
                <a:cs typeface="Arial"/>
              </a:rPr>
              <a:t>уведомления</a:t>
            </a:r>
            <a:r>
              <a:rPr lang="ru-RU" sz="1000" spc="10">
                <a:latin typeface="Arial"/>
                <a:cs typeface="Arial"/>
              </a:rPr>
              <a:t> </a:t>
            </a:r>
            <a:r>
              <a:rPr lang="ru-RU" sz="1000" spc="-5">
                <a:latin typeface="Arial"/>
                <a:cs typeface="Arial"/>
              </a:rPr>
              <a:t>о</a:t>
            </a:r>
            <a:r>
              <a:rPr lang="ru-RU" sz="1000" spc="5">
                <a:latin typeface="Arial"/>
                <a:cs typeface="Arial"/>
              </a:rPr>
              <a:t> </a:t>
            </a:r>
            <a:r>
              <a:rPr lang="ru-RU" sz="1000" spc="-15">
                <a:latin typeface="Arial"/>
                <a:cs typeface="Arial"/>
              </a:rPr>
              <a:t>замене*. </a:t>
            </a:r>
            <a:r>
              <a:rPr lang="ru-RU" sz="1000" spc="-40">
                <a:latin typeface="Arial"/>
                <a:cs typeface="Arial"/>
              </a:rPr>
              <a:t>Уведомление о замене должно быть подано застрахованным лицом не позднее 31 декабря года, предшествующего году удовлетворения заявления о переходе.</a:t>
            </a:r>
            <a:endParaRPr/>
          </a:p>
          <a:p>
            <a:pPr indent="-171450">
              <a:spcBef>
                <a:spcPts val="600"/>
              </a:spcBef>
              <a:buClr>
                <a:srgbClr val="712156"/>
              </a:buClr>
              <a:buFont typeface="Arial"/>
              <a:buChar char="•"/>
              <a:defRPr/>
            </a:pPr>
            <a:r>
              <a:rPr lang="ru-RU" sz="1000" b="1" spc="-40">
                <a:latin typeface="Arial"/>
                <a:cs typeface="Arial"/>
              </a:rPr>
              <a:t>Застрахованное лицо</a:t>
            </a:r>
            <a:r>
              <a:rPr lang="ru-RU" sz="1000" spc="-40">
                <a:latin typeface="Arial"/>
                <a:cs typeface="Arial"/>
              </a:rPr>
              <a:t> имеет право отказаться от смены фонда, подав в СФР соответствующее уведомление об отказе от смены страховщика. </a:t>
            </a:r>
            <a:br>
              <a:rPr lang="ru-RU" sz="1000" spc="-40">
                <a:latin typeface="Arial"/>
                <a:cs typeface="Arial"/>
              </a:rPr>
            </a:br>
            <a:r>
              <a:rPr lang="ru-RU" sz="1000" spc="-40">
                <a:latin typeface="Arial"/>
                <a:cs typeface="Arial"/>
              </a:rPr>
              <a:t>Уведомление об отказе должно быть подано застрахованным лицом не позднее 31 декабря года, предшествующего году, в котором должно быть удовлетворено заявление застрахованного лица о переход</a:t>
            </a:r>
            <a:r>
              <a:rPr lang="ru-RU" sz="1000" spc="-38">
                <a:highlight>
                  <a:srgbClr val="FFFFFF"/>
                </a:highlight>
                <a:latin typeface="Arial"/>
                <a:cs typeface="Arial"/>
              </a:rPr>
              <a:t>е (</a:t>
            </a:r>
            <a:r>
              <a:rPr lang="ru-RU" sz="1000" spc="-40">
                <a:highlight>
                  <a:srgbClr val="FFFFFF"/>
                </a:highlight>
                <a:latin typeface="Arial"/>
                <a:cs typeface="Arial"/>
              </a:rPr>
              <a:t>заявление о досрочном переходе) в НПФ или СФР.</a:t>
            </a:r>
            <a:endParaRPr>
              <a:highlight>
                <a:srgbClr val="FFFFFF"/>
              </a:highlight>
            </a:endParaRPr>
          </a:p>
          <a:p>
            <a:pPr marR="11430">
              <a:spcBef>
                <a:spcPts val="600"/>
              </a:spcBef>
              <a:defRPr/>
            </a:pPr>
            <a:r>
              <a:rPr lang="ru-RU" sz="1000" spc="-40">
                <a:highlight>
                  <a:srgbClr val="FFFFFF"/>
                </a:highlight>
                <a:latin typeface="Arial"/>
                <a:cs typeface="Arial"/>
              </a:rPr>
              <a:t>В случае подачи застрахованным лицом уведомления об отказе от смены страховщика, указанное в таком уведомлении заявление о переходе  (заявление о досрочном переходе) не подлежит рассмотрению СФР.</a:t>
            </a:r>
            <a:endParaRPr>
              <a:highlight>
                <a:srgbClr val="FFFFFF"/>
              </a:highlight>
            </a:endParaRPr>
          </a:p>
          <a:p>
            <a:pPr marL="12700" marR="11430" indent="359410">
              <a:spcBef>
                <a:spcPts val="600"/>
              </a:spcBef>
              <a:defRPr/>
            </a:pPr>
            <a:r>
              <a:rPr lang="ru-RU" sz="1000" b="1" spc="-40">
                <a:highlight>
                  <a:srgbClr val="FFFFFF"/>
                </a:highlight>
                <a:latin typeface="Arial"/>
                <a:cs typeface="Arial"/>
              </a:rPr>
              <a:t>Варианты перехода:</a:t>
            </a:r>
            <a:endParaRPr>
              <a:highlight>
                <a:srgbClr val="FFFFFF"/>
              </a:highlight>
            </a:endParaRPr>
          </a:p>
          <a:p>
            <a:pPr>
              <a:spcBef>
                <a:spcPts val="300"/>
              </a:spcBef>
              <a:defRPr/>
            </a:pPr>
            <a:r>
              <a:rPr lang="ru-RU" sz="1000" b="1" spc="-40">
                <a:latin typeface="Arial"/>
                <a:cs typeface="Arial"/>
              </a:rPr>
              <a:t>1. По заявлению о досрочном переходе. </a:t>
            </a:r>
            <a:br>
              <a:rPr lang="ru-RU" sz="1000" b="1" spc="-40">
                <a:latin typeface="Arial"/>
                <a:cs typeface="Arial"/>
              </a:rPr>
            </a:br>
            <a:r>
              <a:rPr lang="ru-RU" sz="1000" spc="-40">
                <a:latin typeface="Arial"/>
                <a:cs typeface="Arial"/>
              </a:rPr>
              <a:t>Для определения года подачи заявления о досрочном переходе в НПФ без потери инвестиционного дохода рекомендуем пользоваться таблицей:</a:t>
            </a:r>
            <a:endParaRPr/>
          </a:p>
        </p:txBody>
      </p:sp>
      <p:sp>
        <p:nvSpPr>
          <p:cNvPr id="4" name="object 2"/>
          <p:cNvSpPr txBox="1"/>
          <p:nvPr/>
        </p:nvSpPr>
        <p:spPr bwMode="auto">
          <a:xfrm>
            <a:off x="698499" y="5784773"/>
            <a:ext cx="9336303" cy="1267819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4400" indent="360000">
              <a:lnSpc>
                <a:spcPct val="100000"/>
              </a:lnSpc>
              <a:spcBef>
                <a:spcPts val="840"/>
              </a:spcBef>
              <a:defRPr/>
            </a:pPr>
            <a:r>
              <a:rPr lang="ru-RU" sz="1000" b="1" spc="-40">
                <a:latin typeface="Arial"/>
                <a:cs typeface="Arial"/>
              </a:rPr>
              <a:t>Заключить договор об ОПС можно в одном и</a:t>
            </a:r>
            <a:r>
              <a:rPr lang="ru-RU" sz="1000" b="1" spc="-38">
                <a:highlight>
                  <a:srgbClr val="FFFFFF"/>
                </a:highlight>
                <a:latin typeface="Arial"/>
                <a:cs typeface="Arial"/>
              </a:rPr>
              <a:t>з офисов </a:t>
            </a:r>
            <a:r>
              <a:rPr lang="ru-RU" sz="1000" b="1" spc="-40">
                <a:highlight>
                  <a:srgbClr val="FFFFFF"/>
                </a:highlight>
                <a:latin typeface="Arial"/>
                <a:cs typeface="Arial"/>
              </a:rPr>
              <a:t>обслуживания клиентов Фонд</a:t>
            </a:r>
            <a:r>
              <a:rPr lang="ru-RU" sz="1000" b="1" spc="-38">
                <a:latin typeface="Arial"/>
                <a:cs typeface="Arial"/>
              </a:rPr>
              <a:t>а по адресам</a:t>
            </a:r>
            <a:r>
              <a:rPr lang="ru-RU" sz="1000" spc="-10">
                <a:solidFill>
                  <a:srgbClr val="0A1F1D"/>
                </a:solidFill>
                <a:latin typeface="Arial"/>
                <a:cs typeface="Arial"/>
              </a:rPr>
              <a:t>:</a:t>
            </a:r>
            <a:endParaRPr lang="ru-RU" sz="1000">
              <a:latin typeface="Arial"/>
              <a:cs typeface="Arial"/>
            </a:endParaRPr>
          </a:p>
          <a:p>
            <a:pPr marL="183599" indent="-172800">
              <a:lnSpc>
                <a:spcPct val="100000"/>
              </a:lnSpc>
              <a:spcBef>
                <a:spcPts val="599"/>
              </a:spcBef>
              <a:buFont typeface="Arial"/>
              <a:buChar char="•"/>
              <a:defRPr/>
            </a:pPr>
            <a:r>
              <a:rPr lang="ru-RU" sz="1000" spc="-14">
                <a:latin typeface="Arial"/>
                <a:cs typeface="Arial"/>
              </a:rPr>
              <a:t>г.</a:t>
            </a:r>
            <a:r>
              <a:rPr lang="ru-RU" sz="1000" spc="4">
                <a:latin typeface="Arial"/>
                <a:cs typeface="Arial"/>
              </a:rPr>
              <a:t> </a:t>
            </a:r>
            <a:r>
              <a:rPr lang="ru-RU" sz="1000" spc="-4">
                <a:latin typeface="Arial"/>
                <a:cs typeface="Arial"/>
              </a:rPr>
              <a:t>Тольятти,</a:t>
            </a:r>
            <a:r>
              <a:rPr lang="ru-RU" sz="1000" spc="4">
                <a:latin typeface="Arial"/>
                <a:cs typeface="Arial"/>
              </a:rPr>
              <a:t> </a:t>
            </a:r>
            <a:r>
              <a:rPr lang="ru-RU" sz="1000">
                <a:latin typeface="Arial"/>
                <a:cs typeface="Arial"/>
              </a:rPr>
              <a:t>ул.</a:t>
            </a:r>
            <a:r>
              <a:rPr lang="ru-RU" sz="1000" spc="9">
                <a:latin typeface="Arial"/>
                <a:cs typeface="Arial"/>
              </a:rPr>
              <a:t> </a:t>
            </a:r>
            <a:r>
              <a:rPr lang="ru-RU" sz="1000" spc="-23">
                <a:latin typeface="Arial"/>
                <a:cs typeface="Arial"/>
              </a:rPr>
              <a:t>Фрунзе,</a:t>
            </a:r>
            <a:r>
              <a:rPr lang="ru-RU" sz="1000" spc="14">
                <a:latin typeface="Arial"/>
                <a:cs typeface="Arial"/>
              </a:rPr>
              <a:t> </a:t>
            </a:r>
            <a:r>
              <a:rPr lang="ru-RU" sz="1000" spc="-9">
                <a:latin typeface="Arial"/>
                <a:cs typeface="Arial"/>
              </a:rPr>
              <a:t>д.</a:t>
            </a:r>
            <a:r>
              <a:rPr lang="ru-RU" sz="1000" spc="14">
                <a:latin typeface="Arial"/>
                <a:cs typeface="Arial"/>
              </a:rPr>
              <a:t> </a:t>
            </a:r>
            <a:r>
              <a:rPr lang="ru-RU" sz="1000" spc="-9">
                <a:latin typeface="Arial"/>
                <a:cs typeface="Arial"/>
              </a:rPr>
              <a:t>24;                             </a:t>
            </a:r>
            <a:r>
              <a:rPr lang="ru-RU" sz="1000" b="0" i="0" u="none" strike="noStrike" cap="none" spc="-14">
                <a:solidFill>
                  <a:schemeClr val="tx1"/>
                </a:solidFill>
                <a:latin typeface="Arial"/>
                <a:ea typeface="Arial"/>
                <a:cs typeface="Arial"/>
              </a:rPr>
              <a:t>г.</a:t>
            </a:r>
            <a:r>
              <a:rPr lang="ru-RU" sz="1000" b="0" i="0" u="none" strike="noStrike" cap="none" spc="4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000" b="0" i="0" u="none" strike="noStrike" cap="none" spc="-4">
                <a:solidFill>
                  <a:schemeClr val="tx1"/>
                </a:solidFill>
                <a:latin typeface="Arial"/>
                <a:ea typeface="Arial"/>
                <a:cs typeface="Arial"/>
              </a:rPr>
              <a:t>Казань,</a:t>
            </a:r>
            <a:r>
              <a:rPr lang="ru-RU" sz="1000" b="0" i="0" u="none" strike="noStrike" cap="none" spc="4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0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ул.</a:t>
            </a:r>
            <a:r>
              <a:rPr lang="ru-RU" sz="1000" b="0" i="0" u="none" strike="noStrike" cap="none" spc="9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000" b="0" i="0" u="none" strike="noStrike" cap="none" spc="-23">
                <a:solidFill>
                  <a:schemeClr val="tx1"/>
                </a:solidFill>
                <a:latin typeface="Arial"/>
                <a:ea typeface="Arial"/>
                <a:cs typeface="Arial"/>
              </a:rPr>
              <a:t>Вишневского,</a:t>
            </a:r>
            <a:r>
              <a:rPr lang="ru-RU" sz="1000" b="0" i="0" u="none" strike="noStrike" cap="none" spc="14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000" b="0" i="0" u="none" strike="noStrike" cap="none" spc="-9">
                <a:solidFill>
                  <a:schemeClr val="tx1"/>
                </a:solidFill>
                <a:latin typeface="Arial"/>
                <a:ea typeface="Arial"/>
                <a:cs typeface="Arial"/>
              </a:rPr>
              <a:t>д.</a:t>
            </a:r>
            <a:r>
              <a:rPr lang="ru-RU" sz="1000" b="0" i="0" u="none" strike="noStrike" cap="none" spc="14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000" b="0" i="0" u="none" strike="noStrike" cap="none" spc="-9">
                <a:solidFill>
                  <a:schemeClr val="tx1"/>
                </a:solidFill>
                <a:latin typeface="Arial"/>
                <a:ea typeface="Arial"/>
                <a:cs typeface="Arial"/>
              </a:rPr>
              <a:t>2Е;</a:t>
            </a:r>
            <a:endParaRPr sz="1000">
              <a:latin typeface="Arial"/>
              <a:cs typeface="Arial"/>
            </a:endParaRPr>
          </a:p>
          <a:p>
            <a:pPr marL="183599" indent="-172800">
              <a:lnSpc>
                <a:spcPct val="100000"/>
              </a:lnSpc>
              <a:spcBef>
                <a:spcPts val="599"/>
              </a:spcBef>
              <a:buFont typeface="Arial"/>
              <a:buChar char="•"/>
              <a:defRPr/>
            </a:pPr>
            <a:r>
              <a:rPr lang="ru-RU" sz="1000" spc="-14">
                <a:latin typeface="Arial"/>
                <a:cs typeface="Arial"/>
              </a:rPr>
              <a:t>г.</a:t>
            </a:r>
            <a:r>
              <a:rPr lang="ru-RU" sz="1000" spc="-4">
                <a:latin typeface="Arial"/>
                <a:cs typeface="Arial"/>
              </a:rPr>
              <a:t> </a:t>
            </a:r>
            <a:r>
              <a:rPr lang="ru-RU" sz="1000" spc="-9">
                <a:latin typeface="Arial"/>
                <a:cs typeface="Arial"/>
              </a:rPr>
              <a:t>Ростов-на-Дону,</a:t>
            </a:r>
            <a:r>
              <a:rPr lang="ru-RU" sz="1000">
                <a:latin typeface="Arial"/>
                <a:cs typeface="Arial"/>
              </a:rPr>
              <a:t> </a:t>
            </a:r>
            <a:r>
              <a:rPr lang="ru-RU" sz="1000" spc="-4">
                <a:latin typeface="Arial"/>
                <a:cs typeface="Arial"/>
              </a:rPr>
              <a:t>ул.</a:t>
            </a:r>
            <a:r>
              <a:rPr lang="ru-RU" sz="1000" spc="9">
                <a:latin typeface="Arial"/>
                <a:cs typeface="Arial"/>
              </a:rPr>
              <a:t> </a:t>
            </a:r>
            <a:r>
              <a:rPr lang="ru-RU" sz="1000" spc="-4">
                <a:latin typeface="Arial"/>
                <a:cs typeface="Arial"/>
              </a:rPr>
              <a:t>Новаторов,</a:t>
            </a:r>
            <a:r>
              <a:rPr lang="ru-RU" sz="1000" spc="4">
                <a:latin typeface="Arial"/>
                <a:cs typeface="Arial"/>
              </a:rPr>
              <a:t> </a:t>
            </a:r>
            <a:r>
              <a:rPr lang="ru-RU" sz="1000" spc="-9">
                <a:latin typeface="Arial"/>
                <a:cs typeface="Arial"/>
              </a:rPr>
              <a:t>д.</a:t>
            </a:r>
            <a:r>
              <a:rPr lang="ru-RU" sz="1000">
                <a:latin typeface="Arial"/>
                <a:cs typeface="Arial"/>
              </a:rPr>
              <a:t> 3Б;           </a:t>
            </a:r>
            <a:r>
              <a:rPr lang="ru-RU" sz="1000" b="0" i="0" u="none" strike="noStrike" cap="none" spc="-14">
                <a:solidFill>
                  <a:schemeClr val="tx1"/>
                </a:solidFill>
                <a:latin typeface="Arial"/>
                <a:ea typeface="Arial"/>
                <a:cs typeface="Arial"/>
              </a:rPr>
              <a:t>г.</a:t>
            </a:r>
            <a:r>
              <a:rPr lang="ru-RU" sz="1000" b="0" i="0" u="none" strike="noStrike" cap="none" spc="4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000" b="0" i="0" u="none" strike="noStrike" cap="none" spc="-4">
                <a:solidFill>
                  <a:schemeClr val="tx1"/>
                </a:solidFill>
                <a:latin typeface="Arial"/>
                <a:ea typeface="Arial"/>
                <a:cs typeface="Arial"/>
              </a:rPr>
              <a:t>Набережные Челны,</a:t>
            </a:r>
            <a:r>
              <a:rPr lang="ru-RU" sz="1000" b="0" i="0" u="none" strike="noStrike" cap="none" spc="4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0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ул.</a:t>
            </a:r>
            <a:r>
              <a:rPr lang="ru-RU" sz="1000" b="0" i="0" u="none" strike="noStrike" cap="none" spc="9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000" b="0" i="0" u="none" strike="noStrike" cap="none" spc="-23">
                <a:solidFill>
                  <a:schemeClr val="tx1"/>
                </a:solidFill>
                <a:latin typeface="Arial"/>
                <a:ea typeface="Arial"/>
                <a:cs typeface="Arial"/>
              </a:rPr>
              <a:t>Академика Рубаненко,</a:t>
            </a:r>
            <a:r>
              <a:rPr lang="ru-RU" sz="1000" b="0" i="0" u="none" strike="noStrike" cap="none" spc="14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000" b="0" i="0" u="none" strike="noStrike" cap="none" spc="-9">
                <a:solidFill>
                  <a:schemeClr val="tx1"/>
                </a:solidFill>
                <a:latin typeface="Arial"/>
                <a:ea typeface="Arial"/>
                <a:cs typeface="Arial"/>
              </a:rPr>
              <a:t>д.</a:t>
            </a:r>
            <a:r>
              <a:rPr lang="ru-RU" sz="1000" b="0" i="0" u="none" strike="noStrike" cap="none" spc="14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000" b="0" i="0" u="none" strike="noStrike" cap="none" spc="-9">
                <a:solidFill>
                  <a:schemeClr val="tx1"/>
                </a:solidFill>
                <a:latin typeface="Arial"/>
                <a:ea typeface="Arial"/>
                <a:cs typeface="Arial"/>
              </a:rPr>
              <a:t>6.</a:t>
            </a:r>
            <a:endParaRPr sz="1000">
              <a:latin typeface="Arial"/>
              <a:cs typeface="Arial"/>
            </a:endParaRPr>
          </a:p>
          <a:p>
            <a:pPr marL="14400" indent="360000">
              <a:lnSpc>
                <a:spcPct val="100000"/>
              </a:lnSpc>
              <a:spcBef>
                <a:spcPts val="825"/>
              </a:spcBef>
              <a:defRPr/>
            </a:pPr>
            <a:r>
              <a:rPr lang="ru-RU" sz="1000" b="1" spc="-40">
                <a:latin typeface="Arial"/>
                <a:cs typeface="Arial"/>
              </a:rPr>
              <a:t>Для заключения договора об ОПС при себе необходимо иметь следующие документы</a:t>
            </a:r>
            <a:r>
              <a:rPr lang="ru-RU" sz="1000" spc="-15">
                <a:latin typeface="Arial"/>
                <a:cs typeface="Arial"/>
              </a:rPr>
              <a:t>:</a:t>
            </a:r>
            <a:endParaRPr lang="ru-RU" sz="1000">
              <a:latin typeface="Arial"/>
              <a:cs typeface="Arial"/>
            </a:endParaRPr>
          </a:p>
          <a:p>
            <a:pPr marL="183600" indent="-1728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010919" algn="l"/>
                <a:tab pos="1011555" algn="l"/>
              </a:tabLst>
              <a:defRPr/>
            </a:pPr>
            <a:r>
              <a:rPr lang="ru-RU" sz="1000" spc="-10">
                <a:latin typeface="Arial"/>
                <a:cs typeface="Arial"/>
              </a:rPr>
              <a:t>паспорт</a:t>
            </a:r>
            <a:r>
              <a:rPr lang="ru-RU" sz="1000" spc="20">
                <a:latin typeface="Arial"/>
                <a:cs typeface="Arial"/>
              </a:rPr>
              <a:t> </a:t>
            </a:r>
            <a:r>
              <a:rPr lang="ru-RU" sz="1000" spc="-15">
                <a:latin typeface="Arial"/>
                <a:cs typeface="Arial"/>
              </a:rPr>
              <a:t>гражданина</a:t>
            </a:r>
            <a:r>
              <a:rPr lang="ru-RU" sz="1000" spc="25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Российской</a:t>
            </a:r>
            <a:r>
              <a:rPr lang="ru-RU" sz="1000" spc="10">
                <a:latin typeface="Arial"/>
                <a:cs typeface="Arial"/>
              </a:rPr>
              <a:t> </a:t>
            </a:r>
            <a:r>
              <a:rPr lang="ru-RU" sz="1000" spc="-15">
                <a:latin typeface="Arial"/>
                <a:cs typeface="Arial"/>
              </a:rPr>
              <a:t>Федерации;</a:t>
            </a:r>
            <a:endParaRPr lang="ru-RU" sz="1000">
              <a:latin typeface="Arial"/>
              <a:cs typeface="Arial"/>
            </a:endParaRPr>
          </a:p>
          <a:p>
            <a:pPr marL="183600" indent="-1728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010919" algn="l"/>
                <a:tab pos="1011555" algn="l"/>
              </a:tabLst>
              <a:defRPr/>
            </a:pPr>
            <a:r>
              <a:rPr lang="ru-RU" sz="1000" spc="-15">
                <a:latin typeface="Arial"/>
                <a:cs typeface="Arial"/>
              </a:rPr>
              <a:t>СНИЛС</a:t>
            </a:r>
            <a:r>
              <a:rPr lang="ru-RU" sz="1000" spc="20">
                <a:latin typeface="Arial"/>
                <a:cs typeface="Arial"/>
              </a:rPr>
              <a:t> </a:t>
            </a:r>
            <a:r>
              <a:rPr lang="ru-RU" sz="1000" spc="-5">
                <a:latin typeface="Arial"/>
                <a:cs typeface="Arial"/>
              </a:rPr>
              <a:t>(страховое</a:t>
            </a:r>
            <a:r>
              <a:rPr lang="ru-RU" sz="1000" spc="20">
                <a:latin typeface="Arial"/>
                <a:cs typeface="Arial"/>
              </a:rPr>
              <a:t> </a:t>
            </a:r>
            <a:r>
              <a:rPr lang="ru-RU" sz="1000" spc="-5">
                <a:latin typeface="Arial"/>
                <a:cs typeface="Arial"/>
              </a:rPr>
              <a:t>свидетельство</a:t>
            </a:r>
            <a:r>
              <a:rPr lang="ru-RU" sz="1000" spc="25">
                <a:latin typeface="Arial"/>
                <a:cs typeface="Arial"/>
              </a:rPr>
              <a:t> </a:t>
            </a:r>
            <a:r>
              <a:rPr lang="ru-RU" sz="1000" spc="-5">
                <a:latin typeface="Arial"/>
                <a:cs typeface="Arial"/>
              </a:rPr>
              <a:t>государственного</a:t>
            </a:r>
            <a:r>
              <a:rPr lang="ru-RU" sz="1000" spc="20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пенсионного</a:t>
            </a:r>
            <a:r>
              <a:rPr lang="ru-RU" sz="1000" spc="20">
                <a:latin typeface="Arial"/>
                <a:cs typeface="Arial"/>
              </a:rPr>
              <a:t> </a:t>
            </a:r>
            <a:r>
              <a:rPr lang="ru-RU" sz="1000" spc="-5">
                <a:latin typeface="Arial"/>
                <a:cs typeface="Arial"/>
              </a:rPr>
              <a:t>страхования)</a:t>
            </a:r>
            <a:r>
              <a:rPr lang="ru-RU" sz="1000" spc="25">
                <a:latin typeface="Arial"/>
                <a:cs typeface="Arial"/>
              </a:rPr>
              <a:t> </a:t>
            </a:r>
            <a:r>
              <a:rPr lang="ru-RU" sz="1000">
                <a:latin typeface="Arial"/>
                <a:cs typeface="Arial"/>
              </a:rPr>
              <a:t>или</a:t>
            </a:r>
            <a:r>
              <a:rPr lang="ru-RU" sz="1000" spc="25">
                <a:latin typeface="Arial"/>
                <a:cs typeface="Arial"/>
              </a:rPr>
              <a:t> </a:t>
            </a:r>
            <a:r>
              <a:rPr lang="ru-RU" sz="1000" spc="-20">
                <a:latin typeface="Arial"/>
                <a:cs typeface="Arial"/>
              </a:rPr>
              <a:t>АДИ-РЕГ</a:t>
            </a:r>
            <a:r>
              <a:rPr lang="ru-RU" sz="1000" spc="30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(электронная</a:t>
            </a:r>
            <a:r>
              <a:rPr lang="ru-RU" sz="1000" spc="20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форма</a:t>
            </a:r>
            <a:r>
              <a:rPr lang="ru-RU" sz="1000" spc="20">
                <a:latin typeface="Arial"/>
                <a:cs typeface="Arial"/>
              </a:rPr>
              <a:t> </a:t>
            </a:r>
            <a:r>
              <a:rPr lang="ru-RU" sz="1000" spc="-10">
                <a:latin typeface="Arial"/>
                <a:cs typeface="Arial"/>
              </a:rPr>
              <a:t>СНИЛС).</a:t>
            </a:r>
            <a:endParaRPr lang="ru-RU" sz="1000">
              <a:latin typeface="Arial"/>
              <a:cs typeface="Arial"/>
            </a:endParaRPr>
          </a:p>
        </p:txBody>
      </p:sp>
      <p:cxnSp>
        <p:nvCxnSpPr>
          <p:cNvPr id="9" name="Прямая соединительная линия 8"/>
          <p:cNvCxnSpPr>
            <a:cxnSpLocks/>
          </p:cNvCxnSpPr>
          <p:nvPr/>
        </p:nvCxnSpPr>
        <p:spPr bwMode="auto">
          <a:xfrm>
            <a:off x="710115" y="2181225"/>
            <a:ext cx="2049274" cy="1097672"/>
          </a:xfrm>
          <a:prstGeom prst="line">
            <a:avLst/>
          </a:prstGeom>
          <a:ln w="12700">
            <a:solidFill>
              <a:srgbClr val="7F7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bject 3"/>
          <p:cNvSpPr txBox="1"/>
          <p:nvPr/>
        </p:nvSpPr>
        <p:spPr bwMode="auto">
          <a:xfrm>
            <a:off x="698500" y="7107415"/>
            <a:ext cx="9753600" cy="394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95"/>
              </a:spcBef>
              <a:defRPr/>
            </a:pPr>
            <a:r>
              <a:rPr lang="ru-RU" sz="800" spc="-10">
                <a:latin typeface="Arial"/>
                <a:cs typeface="Arial"/>
              </a:rPr>
              <a:t>* Уведомление застрахованного лица о замене выбранного им страховщика по обязательному пенсионному страхованию (инвестиционного портфеля (управляющей компании), указанного в заявлении застрахованного лица о переходе.</a:t>
            </a:r>
            <a:endParaRPr/>
          </a:p>
          <a:p>
            <a:pPr>
              <a:lnSpc>
                <a:spcPct val="100000"/>
              </a:lnSpc>
              <a:spcBef>
                <a:spcPts val="95"/>
              </a:spcBef>
              <a:defRPr/>
            </a:pPr>
            <a:endParaRPr sz="800">
              <a:latin typeface="Arial"/>
              <a:cs typeface="Arial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 bwMode="auto">
          <a:xfrm>
            <a:off x="8068818" y="7286625"/>
            <a:ext cx="2459482" cy="153888"/>
          </a:xfrm>
        </p:spPr>
        <p:txBody>
          <a:bodyPr/>
          <a:lstStyle/>
          <a:p>
            <a:pPr>
              <a:defRPr/>
            </a:pPr>
            <a:fld id="{B6F15528-21DE-4FAA-801E-634DDDAF4B2B}" type="slidenum">
              <a:rPr lang="ru-RU" sz="1000">
                <a:latin typeface="Arial"/>
                <a:cs typeface="Arial"/>
              </a:rPr>
              <a:t>2</a:t>
            </a:fld>
            <a:endParaRPr lang="ru-RU"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836</Words>
  <Application>Microsoft Office PowerPoint</Application>
  <DocSecurity>0</DocSecurity>
  <PresentationFormat>Произвольный</PresentationFormat>
  <Paragraphs>143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Microsoft Sans Serif</vt:lpstr>
      <vt:lpstr>Proxima Nova Rg</vt:lpstr>
      <vt:lpstr>Proxima Nova Th</vt:lpstr>
      <vt:lpstr>Office Theme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Мязин Олег Владимирович</dc:creator>
  <cp:keywords/>
  <dc:description/>
  <cp:lastModifiedBy>Лукьянова Дарья Сергеевна</cp:lastModifiedBy>
  <cp:revision>62</cp:revision>
  <dcterms:created xsi:type="dcterms:W3CDTF">2023-04-27T13:48:49Z</dcterms:created>
  <dcterms:modified xsi:type="dcterms:W3CDTF">2024-08-27T07:03:55Z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2023-01-26T00:00:00Z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2023-04-27T00:00:00Z</vt:filetime>
  </property>
</Properties>
</file>